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37" r:id="rId3"/>
    <p:sldId id="922" r:id="rId4"/>
    <p:sldId id="923" r:id="rId5"/>
    <p:sldId id="924" r:id="rId6"/>
    <p:sldId id="909" r:id="rId7"/>
    <p:sldId id="910" r:id="rId8"/>
    <p:sldId id="905" r:id="rId9"/>
    <p:sldId id="908" r:id="rId10"/>
    <p:sldId id="912" r:id="rId11"/>
    <p:sldId id="925" r:id="rId12"/>
    <p:sldId id="914" r:id="rId13"/>
    <p:sldId id="919" r:id="rId14"/>
    <p:sldId id="921" r:id="rId15"/>
    <p:sldId id="906" r:id="rId16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73"/>
    <a:srgbClr val="FAFF6D"/>
    <a:srgbClr val="FFFFFF"/>
    <a:srgbClr val="F98602"/>
    <a:srgbClr val="05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1633" autoAdjust="0"/>
  </p:normalViewPr>
  <p:slideViewPr>
    <p:cSldViewPr snapToGrid="0" snapToObjects="1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522D4-C2DC-4E4F-9699-E822750EA1D3}" type="datetimeFigureOut">
              <a:rPr lang="it-IT" smtClean="0"/>
              <a:t>27/02/2023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31642-AF23-465B-B050-360192EB4B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7563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L_intern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ASTER_slide 16-9_interno con partn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" y="-152"/>
            <a:ext cx="9143462" cy="5143500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ctrTitle" hasCustomPrompt="1"/>
          </p:nvPr>
        </p:nvSpPr>
        <p:spPr>
          <a:xfrm>
            <a:off x="685800" y="329222"/>
            <a:ext cx="7772400" cy="660502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056633"/>
                </a:solidFill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0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685800" y="1401379"/>
            <a:ext cx="7772400" cy="331075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Testo</a:t>
            </a:r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-87586" y="14889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EEFC5D3-F428-4E10-BE3B-7B90A69655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833769"/>
            <a:ext cx="972260" cy="2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0" y="306553"/>
            <a:ext cx="9144000" cy="3031733"/>
          </a:xfrm>
        </p:spPr>
        <p:txBody>
          <a:bodyPr/>
          <a:lstStyle/>
          <a:p>
            <a:r>
              <a:rPr lang="it-IT" dirty="0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359371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L_intern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ASTER_slide 16-9_interno con partn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" y="-152"/>
            <a:ext cx="9143462" cy="5143500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ctrTitle" hasCustomPrompt="1"/>
          </p:nvPr>
        </p:nvSpPr>
        <p:spPr>
          <a:xfrm>
            <a:off x="685800" y="329222"/>
            <a:ext cx="7772400" cy="660502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056633"/>
                </a:solidFill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10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685800" y="1401379"/>
            <a:ext cx="7772400" cy="331075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Testo</a:t>
            </a:r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-87586" y="14889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EEFC5D3-F428-4E10-BE3B-7B90A69655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842826"/>
            <a:ext cx="984452" cy="30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D59CA0-C8AA-4DFA-BC9E-0028D93AF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37019D-2A29-4C6A-9B43-EA6AE8A8A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838BA8-7B4B-4DEF-8976-EB60669C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93A53-F07E-45FE-9AA1-BF73A5230F17}" type="datetimeFigureOut">
              <a:rPr lang="it-IT" smtClean="0"/>
              <a:t>27/02/2023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47BC25-E67C-4EF5-A492-D7CAB3B8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3BA339-2D02-46E7-AD20-9861D0C9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585FE-4761-40C7-A494-C12B329F6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9478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MASTER_slide 16-9_TAPPO con partner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462" cy="51435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0" y="306553"/>
            <a:ext cx="9143462" cy="415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28491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05663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feprepair.eu/wp-content/uploads/2022/02/evaluation_scenarios_on_air_quality_inPovalley-1.pdf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atteo_lazzarini@regione.lombardia.it" TargetMode="External"/><Relationship Id="rId2" Type="http://schemas.openxmlformats.org/officeDocument/2006/relationships/hyperlink" Target="mailto:gian_luca_gurrieri@regione.lombardia.i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01336" y="667242"/>
            <a:ext cx="8541329" cy="3809017"/>
          </a:xfrm>
        </p:spPr>
        <p:txBody>
          <a:bodyPr>
            <a:noAutofit/>
          </a:bodyPr>
          <a:lstStyle/>
          <a:p>
            <a:br>
              <a:rPr lang="it-IT" sz="2400" b="0" dirty="0">
                <a:solidFill>
                  <a:schemeClr val="tx1"/>
                </a:solidFill>
                <a:ea typeface="+mn-ea"/>
              </a:rPr>
            </a:br>
            <a:br>
              <a:rPr lang="it-IT" sz="3200" dirty="0"/>
            </a:br>
            <a:r>
              <a:rPr lang="it-IT" sz="3200" dirty="0"/>
              <a:t>Proposta direttiva sulla Qualità dell’aria</a:t>
            </a:r>
            <a:br>
              <a:rPr lang="it-IT" sz="3200" dirty="0"/>
            </a:br>
            <a:br>
              <a:rPr lang="it-IT" sz="3200" dirty="0"/>
            </a:br>
            <a:br>
              <a:rPr lang="it-IT" sz="2000" b="0" i="1" dirty="0">
                <a:solidFill>
                  <a:schemeClr val="tx1"/>
                </a:solidFill>
              </a:rPr>
            </a:br>
            <a:r>
              <a:rPr lang="it-IT" sz="2000" b="0" i="1" dirty="0">
                <a:solidFill>
                  <a:schemeClr val="tx1"/>
                </a:solidFill>
              </a:rPr>
              <a:t>Patto per lo Sviluppo</a:t>
            </a:r>
            <a:br>
              <a:rPr lang="it-IT" sz="2000" b="0" i="1" dirty="0">
                <a:solidFill>
                  <a:schemeClr val="tx1"/>
                </a:solidFill>
              </a:rPr>
            </a:br>
            <a:br>
              <a:rPr lang="it-IT" sz="2000" b="0" i="1" dirty="0">
                <a:solidFill>
                  <a:schemeClr val="tx1"/>
                </a:solidFill>
              </a:rPr>
            </a:br>
            <a:br>
              <a:rPr lang="it-IT" sz="2000" b="0" i="1" dirty="0">
                <a:solidFill>
                  <a:schemeClr val="tx1"/>
                </a:solidFill>
              </a:rPr>
            </a:br>
            <a:r>
              <a:rPr lang="it-IT" sz="1400" b="0" i="1" dirty="0">
                <a:solidFill>
                  <a:schemeClr val="tx1"/>
                </a:solidFill>
              </a:rPr>
              <a:t>28 febbraio 2023</a:t>
            </a:r>
            <a:endParaRPr lang="it-IT" sz="2000" b="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5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09BCD41-7C91-44AA-AD2E-C624F3E6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5602" y="2631020"/>
            <a:ext cx="4169047" cy="2014104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26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ottobre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2022 la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Commissione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Europea ha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revisione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della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Direttiva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dell’aria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l’ambizione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aumentare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protezione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della salute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cittadini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tenendo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dell’Organizzazione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Mondiale della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Sanità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pubblicate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2021.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6C26F5D-DBCC-9433-EB3D-DDA6B359D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" y="0"/>
            <a:ext cx="4344021" cy="5143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38980DA-7631-31FD-5C4D-8A1DBAEC5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184" y="1130461"/>
            <a:ext cx="4773885" cy="139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33E4AFED-8EF0-D8D5-137B-2419602CF3E7}"/>
              </a:ext>
            </a:extLst>
          </p:cNvPr>
          <p:cNvSpPr txBox="1">
            <a:spLocks/>
          </p:cNvSpPr>
          <p:nvPr/>
        </p:nvSpPr>
        <p:spPr>
          <a:xfrm>
            <a:off x="756139" y="130525"/>
            <a:ext cx="7631723" cy="83388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en-US">
                <a:solidFill>
                  <a:schemeClr val="tx1"/>
                </a:solidFill>
                <a:latin typeface="+mj-lt"/>
                <a:cs typeface="+mj-cs"/>
              </a:rPr>
              <a:t>Confronto limiti esistenti e limiti proposti</a:t>
            </a:r>
            <a:endParaRPr lang="en-US" dirty="0">
              <a:solidFill>
                <a:schemeClr val="tx1"/>
              </a:solidFill>
              <a:latin typeface="+mj-lt"/>
              <a:cs typeface="+mj-cs"/>
            </a:endParaRPr>
          </a:p>
        </p:txBody>
      </p:sp>
      <p:graphicFrame>
        <p:nvGraphicFramePr>
          <p:cNvPr id="6" name="Segnaposto contenuto 3">
            <a:extLst>
              <a:ext uri="{FF2B5EF4-FFF2-40B4-BE49-F238E27FC236}">
                <a16:creationId xmlns:a16="http://schemas.microsoft.com/office/drawing/2014/main" id="{EC0D71EF-B2F5-18E1-9291-952AB84859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528126"/>
              </p:ext>
            </p:extLst>
          </p:nvPr>
        </p:nvGraphicFramePr>
        <p:xfrm>
          <a:off x="626366" y="1835503"/>
          <a:ext cx="7886700" cy="2861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614">
                  <a:extLst>
                    <a:ext uri="{9D8B030D-6E8A-4147-A177-3AD203B41FA5}">
                      <a16:colId xmlns:a16="http://schemas.microsoft.com/office/drawing/2014/main" val="3739180642"/>
                    </a:ext>
                  </a:extLst>
                </a:gridCol>
                <a:gridCol w="975110">
                  <a:extLst>
                    <a:ext uri="{9D8B030D-6E8A-4147-A177-3AD203B41FA5}">
                      <a16:colId xmlns:a16="http://schemas.microsoft.com/office/drawing/2014/main" val="2544940033"/>
                    </a:ext>
                  </a:extLst>
                </a:gridCol>
                <a:gridCol w="917402">
                  <a:extLst>
                    <a:ext uri="{9D8B030D-6E8A-4147-A177-3AD203B41FA5}">
                      <a16:colId xmlns:a16="http://schemas.microsoft.com/office/drawing/2014/main" val="3659153940"/>
                    </a:ext>
                  </a:extLst>
                </a:gridCol>
                <a:gridCol w="1067590">
                  <a:extLst>
                    <a:ext uri="{9D8B030D-6E8A-4147-A177-3AD203B41FA5}">
                      <a16:colId xmlns:a16="http://schemas.microsoft.com/office/drawing/2014/main" val="3800638424"/>
                    </a:ext>
                  </a:extLst>
                </a:gridCol>
                <a:gridCol w="917402">
                  <a:extLst>
                    <a:ext uri="{9D8B030D-6E8A-4147-A177-3AD203B41FA5}">
                      <a16:colId xmlns:a16="http://schemas.microsoft.com/office/drawing/2014/main" val="2496101663"/>
                    </a:ext>
                  </a:extLst>
                </a:gridCol>
                <a:gridCol w="1067590">
                  <a:extLst>
                    <a:ext uri="{9D8B030D-6E8A-4147-A177-3AD203B41FA5}">
                      <a16:colId xmlns:a16="http://schemas.microsoft.com/office/drawing/2014/main" val="364284705"/>
                    </a:ext>
                  </a:extLst>
                </a:gridCol>
                <a:gridCol w="917402">
                  <a:extLst>
                    <a:ext uri="{9D8B030D-6E8A-4147-A177-3AD203B41FA5}">
                      <a16:colId xmlns:a16="http://schemas.microsoft.com/office/drawing/2014/main" val="950699394"/>
                    </a:ext>
                  </a:extLst>
                </a:gridCol>
                <a:gridCol w="1067590">
                  <a:extLst>
                    <a:ext uri="{9D8B030D-6E8A-4147-A177-3AD203B41FA5}">
                      <a16:colId xmlns:a16="http://schemas.microsoft.com/office/drawing/2014/main" val="2810543488"/>
                    </a:ext>
                  </a:extLst>
                </a:gridCol>
              </a:tblGrid>
              <a:tr h="2411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Direttiva 2008/50/CE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Proposta nuova Direttiva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 dirty="0">
                          <a:effectLst/>
                        </a:rPr>
                        <a:t>Linee guida OMS 2021</a:t>
                      </a:r>
                      <a:endParaRPr lang="it-IT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52614"/>
                  </a:ext>
                </a:extLst>
              </a:tr>
              <a:tr h="4501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Inquinante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periodo di riferimento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Limite (µg/m³)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Superamenti ammessi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Limite (µg/m³)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Superamenti ammessi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Limite (µg/m³)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Superamenti ammessi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4045972099"/>
                  </a:ext>
                </a:extLst>
              </a:tr>
              <a:tr h="24111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PM10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annuale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40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2344636870"/>
                  </a:ext>
                </a:extLst>
              </a:tr>
              <a:tr h="2411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giornaliero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50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35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45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18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45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3-4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1642421452"/>
                  </a:ext>
                </a:extLst>
              </a:tr>
              <a:tr h="24111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PM2.5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annuale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1366511938"/>
                  </a:ext>
                </a:extLst>
              </a:tr>
              <a:tr h="2411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giornaliero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-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18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3-4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2461834132"/>
                  </a:ext>
                </a:extLst>
              </a:tr>
              <a:tr h="2411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NO2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annuale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40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784389452"/>
                  </a:ext>
                </a:extLst>
              </a:tr>
              <a:tr h="2411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giornaliero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-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50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18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25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3-4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2450820620"/>
                  </a:ext>
                </a:extLst>
              </a:tr>
              <a:tr h="2411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orario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200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18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200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18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200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0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3035339901"/>
                  </a:ext>
                </a:extLst>
              </a:tr>
              <a:tr h="2411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B(a)P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annuale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0.001*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0.001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 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extLst>
                  <a:ext uri="{0D108BD9-81ED-4DB2-BD59-A6C34878D82A}">
                    <a16:rowId xmlns:a16="http://schemas.microsoft.com/office/drawing/2014/main" val="1168422986"/>
                  </a:ext>
                </a:extLst>
              </a:tr>
              <a:tr h="24111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300">
                          <a:effectLst/>
                        </a:rPr>
                        <a:t>*valore obiettivo</a:t>
                      </a:r>
                      <a:endParaRPr lang="it-IT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it-IT" sz="13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9" marR="51789" marT="0" marB="0" anchor="b"/>
                </a:tc>
                <a:extLst>
                  <a:ext uri="{0D108BD9-81ED-4DB2-BD59-A6C34878D82A}">
                    <a16:rowId xmlns:a16="http://schemas.microsoft.com/office/drawing/2014/main" val="181772360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1482FCF5-0A56-FAF6-C84F-B29A98D8D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38" y="1094930"/>
            <a:ext cx="7631723" cy="5759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171450" algn="ctr" fontAlgn="base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altLang="it-IT" sz="1500" i="1" dirty="0"/>
              <a:t>Limit values for the protection of human health to be attained by 1 January </a:t>
            </a:r>
            <a:r>
              <a:rPr lang="en-US" altLang="it-IT" sz="1500" b="1" i="1" dirty="0">
                <a:highlight>
                  <a:srgbClr val="FEF773"/>
                </a:highlight>
              </a:rPr>
              <a:t>2030</a:t>
            </a:r>
            <a:r>
              <a:rPr lang="en-US" altLang="it-IT" sz="1500" i="1" dirty="0">
                <a:highlight>
                  <a:srgbClr val="FEF773"/>
                </a:highlight>
              </a:rPr>
              <a:t> </a:t>
            </a:r>
            <a:endParaRPr lang="en-US" altLang="it-IT" sz="1500" dirty="0">
              <a:highlight>
                <a:srgbClr val="FEF773"/>
              </a:highlight>
            </a:endParaRP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87C36D46-68D9-077A-5C00-E986AE214FA3}"/>
              </a:ext>
            </a:extLst>
          </p:cNvPr>
          <p:cNvSpPr/>
          <p:nvPr/>
        </p:nvSpPr>
        <p:spPr>
          <a:xfrm>
            <a:off x="3350473" y="2571750"/>
            <a:ext cx="1423951" cy="18541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944AF8EB-3F35-A1F1-4CD1-7C43DD1BF618}"/>
              </a:ext>
            </a:extLst>
          </p:cNvPr>
          <p:cNvSpPr/>
          <p:nvPr/>
        </p:nvSpPr>
        <p:spPr>
          <a:xfrm>
            <a:off x="3350471" y="3045273"/>
            <a:ext cx="1423951" cy="18541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E29A79B5-D779-87B4-E850-C61DC2C4E6D7}"/>
              </a:ext>
            </a:extLst>
          </p:cNvPr>
          <p:cNvSpPr/>
          <p:nvPr/>
        </p:nvSpPr>
        <p:spPr>
          <a:xfrm>
            <a:off x="3350472" y="3525051"/>
            <a:ext cx="1423951" cy="18541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26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DFB9CD9-2AC3-20E4-AE55-636C389D1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717"/>
            <a:ext cx="4600575" cy="2708910"/>
          </a:xfrm>
          <a:prstGeom prst="rect">
            <a:avLst/>
          </a:prstGeom>
          <a:noFill/>
        </p:spPr>
      </p:pic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406247E-F0FC-5301-531F-026AAED3788D}"/>
              </a:ext>
            </a:extLst>
          </p:cNvPr>
          <p:cNvCxnSpPr/>
          <p:nvPr/>
        </p:nvCxnSpPr>
        <p:spPr>
          <a:xfrm flipV="1">
            <a:off x="1516516" y="500891"/>
            <a:ext cx="0" cy="21359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F31A28F0-76EE-1D12-49F9-769598B22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61158"/>
            <a:ext cx="4600575" cy="2708910"/>
          </a:xfrm>
          <a:prstGeom prst="rect">
            <a:avLst/>
          </a:prstGeom>
          <a:noFill/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C787B40A-D1B0-2E82-0615-DD53B606D16D}"/>
              </a:ext>
            </a:extLst>
          </p:cNvPr>
          <p:cNvCxnSpPr/>
          <p:nvPr/>
        </p:nvCxnSpPr>
        <p:spPr>
          <a:xfrm flipV="1">
            <a:off x="5311160" y="519630"/>
            <a:ext cx="0" cy="21359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9579F6EF-20CF-1DDE-9C7D-492714871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" y="2434590"/>
            <a:ext cx="4594860" cy="2708910"/>
          </a:xfrm>
          <a:prstGeom prst="rect">
            <a:avLst/>
          </a:prstGeom>
          <a:noFill/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607B966-B22E-0F22-2F95-FF4C76718B61}"/>
              </a:ext>
            </a:extLst>
          </p:cNvPr>
          <p:cNvCxnSpPr/>
          <p:nvPr/>
        </p:nvCxnSpPr>
        <p:spPr>
          <a:xfrm flipV="1">
            <a:off x="1663404" y="2652364"/>
            <a:ext cx="0" cy="21359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Sottotitolo 2">
            <a:extLst>
              <a:ext uri="{FF2B5EF4-FFF2-40B4-BE49-F238E27FC236}">
                <a16:creationId xmlns:a16="http://schemas.microsoft.com/office/drawing/2014/main" id="{E4D109CF-2387-CCF8-C707-E334AA775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9188" y="3001627"/>
            <a:ext cx="4169047" cy="1828280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2021 in Lombardia il 94%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stazioni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monitoraggio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il PM10 e per il PM2.5 e il 70%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stazioni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monitoraggio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l’NO2.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71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54FBBC-0F8B-C1C2-B7E4-80D98F671A73}"/>
              </a:ext>
            </a:extLst>
          </p:cNvPr>
          <p:cNvSpPr txBox="1">
            <a:spLocks/>
          </p:cNvSpPr>
          <p:nvPr/>
        </p:nvSpPr>
        <p:spPr>
          <a:xfrm>
            <a:off x="628650" y="78800"/>
            <a:ext cx="7886700" cy="455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it-IT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Emissioni pro capite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53C27AE-CF9C-F144-CD89-82F23EED8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88" y="534799"/>
            <a:ext cx="4060288" cy="243708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ABC3CA5-B0D2-E9C0-5B77-75364A686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938" y="534799"/>
            <a:ext cx="4060288" cy="24370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7617E2A-B5FA-7C29-23BF-B0BBE06E2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88" y="2571750"/>
            <a:ext cx="4060288" cy="243708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8C4A577-BE7B-3111-3876-B559518A0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8938" y="2571750"/>
            <a:ext cx="4060288" cy="24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09BCD41-7C91-44AA-AD2E-C624F3E6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08" y="1302151"/>
            <a:ext cx="8157983" cy="3190363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Fattibilità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Tempistica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Responsabilità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4CDBA2D-4D3F-C231-4DFA-5BD95C2CD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4565"/>
            <a:ext cx="7772400" cy="99916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Punti chiave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6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09BCD41-7C91-44AA-AD2E-C624F3E6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09" y="976569"/>
            <a:ext cx="8157983" cy="319036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Valutazione d'impatto fornita dalla Commissione Europea riporta la mappa delle concentrazioni annuali di PM2.5 valutate da modelli per l’anno 2020, ma tali concentrazioni sono sottostimate di circa 5 µg/m³ in tutta Europa rispetto alle concentrazioni annuali misurate dalle stazioni fisse.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Sotto queste ipotesi, anche gli scenari al 2030 forniti dalla Commissione Europea potrebbero essere significativamente sottostimati: ciò porta a conclusioni fuorvianti sulla fattibilità di raggiungere entro il 2030 non solo le raccomandazioni dell'OMS ma anche i limiti proposti.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3A8FDB-CB2D-1B56-C97D-7D7CE3EB7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4565"/>
            <a:ext cx="7772400" cy="5350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Fattibilità</a:t>
            </a:r>
          </a:p>
        </p:txBody>
      </p:sp>
    </p:spTree>
    <p:extLst>
      <p:ext uri="{BB962C8B-B14F-4D97-AF65-F5344CB8AC3E}">
        <p14:creationId xmlns:p14="http://schemas.microsoft.com/office/powerpoint/2010/main" val="2620265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6" y="46856"/>
            <a:ext cx="9013774" cy="480216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Fattibilità (PM2.5 nel 2020)</a:t>
            </a:r>
            <a:endParaRPr lang="it-IT" b="0" i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50FD151-772B-9C16-E3F5-DCB69F7ED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730" y="1324114"/>
            <a:ext cx="4590000" cy="342907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02DC35A-A99D-6A83-D725-9277184E2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6" y="1116893"/>
            <a:ext cx="4185910" cy="3733586"/>
          </a:xfrm>
          <a:prstGeom prst="rect">
            <a:avLst/>
          </a:prstGeom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810DA7AF-990C-3623-74A7-3D2260009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037690"/>
              </p:ext>
            </p:extLst>
          </p:nvPr>
        </p:nvGraphicFramePr>
        <p:xfrm>
          <a:off x="1808501" y="1104086"/>
          <a:ext cx="4864206" cy="2017771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2459181">
                  <a:extLst>
                    <a:ext uri="{9D8B030D-6E8A-4147-A177-3AD203B41FA5}">
                      <a16:colId xmlns:a16="http://schemas.microsoft.com/office/drawing/2014/main" val="1599451861"/>
                    </a:ext>
                  </a:extLst>
                </a:gridCol>
                <a:gridCol w="1239982">
                  <a:extLst>
                    <a:ext uri="{9D8B030D-6E8A-4147-A177-3AD203B41FA5}">
                      <a16:colId xmlns:a16="http://schemas.microsoft.com/office/drawing/2014/main" val="2828898673"/>
                    </a:ext>
                  </a:extLst>
                </a:gridCol>
                <a:gridCol w="1165043">
                  <a:extLst>
                    <a:ext uri="{9D8B030D-6E8A-4147-A177-3AD203B41FA5}">
                      <a16:colId xmlns:a16="http://schemas.microsoft.com/office/drawing/2014/main" val="2205586616"/>
                    </a:ext>
                  </a:extLst>
                </a:gridCol>
              </a:tblGrid>
              <a:tr h="2722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Regions</a:t>
                      </a:r>
                      <a:endParaRPr lang="it-IT" sz="110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2020 EU IA</a:t>
                      </a:r>
                      <a:endParaRPr lang="it-IT" sz="1100" dirty="0">
                        <a:effectLst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2020 stations</a:t>
                      </a:r>
                      <a:endParaRPr lang="it-IT" sz="110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895595223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</a:rPr>
                        <a:t>Northern Italy</a:t>
                      </a:r>
                      <a:endParaRPr lang="it-IT" sz="110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10-20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15-28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057716557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Steiermark </a:t>
                      </a:r>
                      <a:r>
                        <a:rPr lang="en-GB" sz="1000" b="0" dirty="0">
                          <a:effectLst/>
                        </a:rPr>
                        <a:t>(Graz)</a:t>
                      </a:r>
                      <a:endParaRPr lang="it-IT" sz="1100" b="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12-16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329170805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Netherlands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7-13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236714251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Comunidad de Madrid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&lt;5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8-13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985818744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Catalunya </a:t>
                      </a:r>
                      <a:r>
                        <a:rPr lang="en-GB" sz="1000" b="0" dirty="0">
                          <a:effectLst/>
                        </a:rPr>
                        <a:t>(Barcelona)</a:t>
                      </a:r>
                      <a:endParaRPr lang="it-IT" sz="1100" b="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9-16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741737652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Vlaanderen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5-15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10-14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1276973985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Paris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9-16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938697517"/>
                  </a:ext>
                </a:extLst>
              </a:tr>
              <a:tr h="21774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Germany </a:t>
                      </a:r>
                      <a:r>
                        <a:rPr lang="en-GB" sz="1000" b="0" dirty="0">
                          <a:effectLst/>
                        </a:rPr>
                        <a:t>(Berlin, Stuttgart, Düsseldorf)</a:t>
                      </a:r>
                      <a:endParaRPr lang="it-IT" sz="1000" b="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5-10 µg/m³</a:t>
                      </a:r>
                      <a:endParaRPr lang="it-IT" sz="110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9-14 µg/m³</a:t>
                      </a:r>
                      <a:endParaRPr lang="it-IT" sz="1100" dirty="0">
                        <a:solidFill>
                          <a:srgbClr val="C459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42" marR="68442" marT="0" marB="0"/>
                </a:tc>
                <a:extLst>
                  <a:ext uri="{0D108BD9-81ED-4DB2-BD59-A6C34878D82A}">
                    <a16:rowId xmlns:a16="http://schemas.microsoft.com/office/drawing/2014/main" val="3233968285"/>
                  </a:ext>
                </a:extLst>
              </a:tr>
            </a:tbl>
          </a:graphicData>
        </a:graphic>
      </p:graphicFrame>
      <p:sp>
        <p:nvSpPr>
          <p:cNvPr id="4" name="Titolo 1">
            <a:extLst>
              <a:ext uri="{FF2B5EF4-FFF2-40B4-BE49-F238E27FC236}">
                <a16:creationId xmlns:a16="http://schemas.microsoft.com/office/drawing/2014/main" id="{A1C77293-74A0-4D5F-77B9-E4AD288F804A}"/>
              </a:ext>
            </a:extLst>
          </p:cNvPr>
          <p:cNvSpPr txBox="1">
            <a:spLocks/>
          </p:cNvSpPr>
          <p:nvPr/>
        </p:nvSpPr>
        <p:spPr>
          <a:xfrm>
            <a:off x="69271" y="456036"/>
            <a:ext cx="4227898" cy="677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it-IT" sz="2200" i="1" dirty="0">
                <a:solidFill>
                  <a:srgbClr val="FF0000"/>
                </a:solidFill>
              </a:rPr>
              <a:t>Valutazione d’impatto Commissione europea </a:t>
            </a:r>
            <a:r>
              <a:rPr lang="it-IT" sz="2200" b="0" i="1" dirty="0">
                <a:solidFill>
                  <a:srgbClr val="FF0000"/>
                </a:solidFill>
              </a:rPr>
              <a:t>(modelli)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88FEF373-E740-F95B-B586-E5A904463A6E}"/>
              </a:ext>
            </a:extLst>
          </p:cNvPr>
          <p:cNvSpPr txBox="1">
            <a:spLocks/>
          </p:cNvSpPr>
          <p:nvPr/>
        </p:nvSpPr>
        <p:spPr>
          <a:xfrm>
            <a:off x="4926419" y="527072"/>
            <a:ext cx="3225210" cy="53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it-IT" sz="2200" b="0" i="1" dirty="0">
                <a:solidFill>
                  <a:srgbClr val="FF0000"/>
                </a:solidFill>
              </a:rPr>
              <a:t>vs. </a:t>
            </a:r>
            <a:r>
              <a:rPr lang="it-IT" sz="2200" i="1" dirty="0">
                <a:solidFill>
                  <a:srgbClr val="FF0000"/>
                </a:solidFill>
              </a:rPr>
              <a:t>Stazioni fisse</a:t>
            </a:r>
            <a:endParaRPr lang="it-I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286"/>
            <a:ext cx="9144000" cy="388424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Fattibilità (scenari PM2.5)</a:t>
            </a:r>
            <a:endParaRPr lang="it-IT" sz="2200" b="0" i="1" dirty="0">
              <a:solidFill>
                <a:srgbClr val="FF00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0CDF9B4-FC85-FCDC-AEA6-6C6C6F09A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846" y="1368118"/>
            <a:ext cx="4793291" cy="330843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A4739BF-E565-3BE4-89C7-0BE1DF3AA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9"/>
          <a:stretch/>
        </p:blipFill>
        <p:spPr>
          <a:xfrm>
            <a:off x="7312" y="1157155"/>
            <a:ext cx="4250488" cy="369886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59454D-A5D9-C7F7-FF44-FA26B1ABE429}"/>
              </a:ext>
            </a:extLst>
          </p:cNvPr>
          <p:cNvSpPr txBox="1"/>
          <p:nvPr/>
        </p:nvSpPr>
        <p:spPr>
          <a:xfrm>
            <a:off x="2369128" y="4158722"/>
            <a:ext cx="1710612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>
                <a:highlight>
                  <a:srgbClr val="FFFFFF"/>
                </a:highlight>
              </a:rPr>
              <a:t>Pianura Padana:</a:t>
            </a:r>
          </a:p>
          <a:p>
            <a:pPr algn="ctr"/>
            <a:r>
              <a:rPr lang="it-IT" dirty="0">
                <a:solidFill>
                  <a:srgbClr val="00B050"/>
                </a:solidFill>
                <a:highlight>
                  <a:srgbClr val="FFFFFF"/>
                </a:highlight>
              </a:rPr>
              <a:t>&lt; 10 µg/m³</a:t>
            </a:r>
            <a:endParaRPr lang="en-GB" dirty="0">
              <a:solidFill>
                <a:srgbClr val="00B050"/>
              </a:solidFill>
              <a:highlight>
                <a:srgbClr val="FFFFFF"/>
              </a:highligh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9B23AD-8EC4-FC1A-1287-9761168E2A6F}"/>
              </a:ext>
            </a:extLst>
          </p:cNvPr>
          <p:cNvSpPr txBox="1"/>
          <p:nvPr/>
        </p:nvSpPr>
        <p:spPr>
          <a:xfrm>
            <a:off x="5548745" y="3835556"/>
            <a:ext cx="1717771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>
                <a:highlight>
                  <a:srgbClr val="FFFFFF"/>
                </a:highlight>
              </a:rPr>
              <a:t>Pianura Padana:</a:t>
            </a:r>
          </a:p>
          <a:p>
            <a:pPr algn="ctr"/>
            <a:r>
              <a:rPr lang="it-IT" b="1" dirty="0">
                <a:solidFill>
                  <a:srgbClr val="FF0000"/>
                </a:solidFill>
                <a:highlight>
                  <a:srgbClr val="FFFFFF"/>
                </a:highlight>
              </a:rPr>
              <a:t>&gt; 10 µg/m³</a:t>
            </a:r>
            <a:endParaRPr lang="en-GB" b="1" dirty="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8F2E1312-8BA5-52CA-7F26-3B3739D53041}"/>
              </a:ext>
            </a:extLst>
          </p:cNvPr>
          <p:cNvSpPr txBox="1">
            <a:spLocks/>
          </p:cNvSpPr>
          <p:nvPr/>
        </p:nvSpPr>
        <p:spPr>
          <a:xfrm>
            <a:off x="-1" y="519725"/>
            <a:ext cx="4886203" cy="69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it-IT" sz="2000" b="0" dirty="0">
                <a:solidFill>
                  <a:srgbClr val="FF0000"/>
                </a:solidFill>
              </a:rPr>
              <a:t>Massima Riduzione Tecnicamente Fattibile al 2030 (EU Impact </a:t>
            </a:r>
            <a:r>
              <a:rPr lang="it-IT" sz="2000" b="0" dirty="0" err="1">
                <a:solidFill>
                  <a:srgbClr val="FF0000"/>
                </a:solidFill>
              </a:rPr>
              <a:t>Assessment</a:t>
            </a:r>
            <a:r>
              <a:rPr lang="it-IT" sz="2000" b="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7FE24012-DAF1-15F7-0A8B-E7F076C5A0A7}"/>
              </a:ext>
            </a:extLst>
          </p:cNvPr>
          <p:cNvSpPr txBox="1">
            <a:spLocks/>
          </p:cNvSpPr>
          <p:nvPr/>
        </p:nvSpPr>
        <p:spPr>
          <a:xfrm>
            <a:off x="4893512" y="540505"/>
            <a:ext cx="4250488" cy="678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it-IT" sz="2000" b="0" dirty="0">
                <a:solidFill>
                  <a:srgbClr val="FF0000"/>
                </a:solidFill>
              </a:rPr>
              <a:t>vs. </a:t>
            </a:r>
            <a:r>
              <a:rPr lang="it-IT" sz="2000" dirty="0">
                <a:solidFill>
                  <a:srgbClr val="FF0000"/>
                </a:solidFill>
              </a:rPr>
              <a:t>LIFE Prepair </a:t>
            </a:r>
            <a:r>
              <a:rPr lang="it-IT" sz="2000" b="0" dirty="0">
                <a:solidFill>
                  <a:srgbClr val="FF0000"/>
                </a:solidFill>
              </a:rPr>
              <a:t>(-80% emissioni)</a:t>
            </a:r>
          </a:p>
        </p:txBody>
      </p:sp>
    </p:spTree>
    <p:extLst>
      <p:ext uri="{BB962C8B-B14F-4D97-AF65-F5344CB8AC3E}">
        <p14:creationId xmlns:p14="http://schemas.microsoft.com/office/powerpoint/2010/main" val="102063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453" y="53783"/>
            <a:ext cx="8499765" cy="797741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Fattibilità</a:t>
            </a:r>
            <a:br>
              <a:rPr lang="it-IT" sz="2400" dirty="0"/>
            </a:br>
            <a:r>
              <a:rPr lang="it-IT" sz="2000" b="0" dirty="0"/>
              <a:t>Riduzione dell’80% delle emissioni di SOX, NOX, PM, NH3 and NMVOC</a:t>
            </a:r>
            <a:endParaRPr lang="it-IT" sz="2400" b="0" i="1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E1F52A1-1F1B-498F-AEFA-7C54C156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127" y="789181"/>
            <a:ext cx="8215747" cy="403309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progetto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LIFE PREPAIR ha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mostrato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anche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enorme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emissioni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degli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inquinanti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non è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sufficiente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conseguire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Pianura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Padana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https://www.lifeprepair.eu/wp-content/uploads/2022/02/evaluation_scenarios_on_air_quality_inPovalley-1.pdf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50 e l’80%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emissioni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NOX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potrebbe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permettere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rispettare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l’NO2 (20 µg/m³) in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stazioni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dell’80%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emissioni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SOX, NOX, PM, NH3 e NMVOC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potrebbe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permettere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rispettare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il PM10 (20 µg/m³)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90%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stazioni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dell’80%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emissioni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SOX, NOX, PM, NH3 e NMVOC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potrebbe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permettere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rispettare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il PM2.5 (10 µg/m³)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30%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stazioni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585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>
            <a:extLst>
              <a:ext uri="{FF2B5EF4-FFF2-40B4-BE49-F238E27FC236}">
                <a16:creationId xmlns:a16="http://schemas.microsoft.com/office/drawing/2014/main" id="{806F71C5-5ECE-395B-78FB-1B0165657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733046D-257D-3AE5-E313-F26D3155F5E7}"/>
              </a:ext>
            </a:extLst>
          </p:cNvPr>
          <p:cNvSpPr txBox="1">
            <a:spLocks/>
          </p:cNvSpPr>
          <p:nvPr/>
        </p:nvSpPr>
        <p:spPr>
          <a:xfrm>
            <a:off x="0" y="306553"/>
            <a:ext cx="9143462" cy="760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56633"/>
                </a:solidFill>
                <a:latin typeface="Helvetica"/>
                <a:ea typeface="+mj-ea"/>
                <a:cs typeface="Helvetica"/>
              </a:defRPr>
            </a:lvl1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it-IT" sz="2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 concentrazioni medie annuali con riduzione emissioni di SOX, NOX, COV, PM, NH3 dell’</a:t>
            </a:r>
            <a:r>
              <a:rPr lang="it-IT" sz="210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80% (Scenario T8)</a:t>
            </a:r>
            <a:r>
              <a:rPr lang="it-IT" sz="2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del </a:t>
            </a:r>
            <a:r>
              <a:rPr lang="it-IT" sz="210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 (Scenario T7)</a:t>
            </a:r>
            <a:endParaRPr lang="it-IT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9B64E7-2375-7004-8B8B-607A645264CF}"/>
              </a:ext>
            </a:extLst>
          </p:cNvPr>
          <p:cNvSpPr txBox="1">
            <a:spLocks/>
          </p:cNvSpPr>
          <p:nvPr/>
        </p:nvSpPr>
        <p:spPr>
          <a:xfrm>
            <a:off x="5303041" y="1356100"/>
            <a:ext cx="3212309" cy="336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it-IT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PM2.5 in Pianura Padana: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it-IT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Padana 30% delle stazioni sotto al limite annuale proposto (10 µg/m³) se emissioni ridotte dell’80%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it-IT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10% delle stazioni sotto al limite annuale proposto se emissioni ridotte del 50%</a:t>
            </a:r>
            <a:endParaRPr lang="it-IT" dirty="0"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98C000A-9203-654B-E4B2-A5497BA34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20" y="1452267"/>
            <a:ext cx="4860000" cy="3172372"/>
          </a:xfrm>
          <a:prstGeom prst="rect">
            <a:avLst/>
          </a:prstGeom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81416CFF-BD27-63D8-82CD-84D4EDE8233B}"/>
              </a:ext>
            </a:extLst>
          </p:cNvPr>
          <p:cNvCxnSpPr/>
          <p:nvPr/>
        </p:nvCxnSpPr>
        <p:spPr>
          <a:xfrm flipV="1">
            <a:off x="2333934" y="1858636"/>
            <a:ext cx="0" cy="21359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65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3783"/>
            <a:ext cx="7772400" cy="1018221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Fattibilità</a:t>
            </a:r>
            <a:br>
              <a:rPr lang="it-IT" sz="2400" dirty="0"/>
            </a:br>
            <a:r>
              <a:rPr lang="it-IT" sz="2000" b="0" dirty="0"/>
              <a:t>Cosa significa una</a:t>
            </a:r>
            <a:r>
              <a:rPr lang="it-IT" sz="2400" dirty="0"/>
              <a:t> </a:t>
            </a:r>
            <a:r>
              <a:rPr lang="it-IT" sz="2000" b="0" dirty="0"/>
              <a:t>riduzione dell’80% delle emissioni di SOX, NOX, PM, NH3 e NMVOC?</a:t>
            </a:r>
            <a:endParaRPr lang="it-IT" sz="2400" b="0" i="1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E1F52A1-1F1B-498F-AEFA-7C54C156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936" y="1087401"/>
            <a:ext cx="8846128" cy="369241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Secondo uno studio dell'Agenzia per la Protezione dell'Ambiente della Lombardia, nella Pianura Padana tale riduzione non è possibile solo con misure tecnologiche, ma sarebbe necessaria anche una drastica riduzione delle attività, quali: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Eliminazione del 75% dei veicoli e sostituzione del restante 25% con veicoli a zero emissioni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Eliminazione del 75% degli impianti di riscaldamento domestico a metano e del 100% degli impianti di riscaldamento domestico a biomassa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Eliminazione del 60% di suini e bovini e applicazione delle BAT sul restante 40% (stabulazione del bestiame, copertura degli stoccaggi e gestione dello spandimento degli effluenti di allevamento)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Eliminazione del 75% delle attività industriali</a:t>
            </a:r>
            <a:endParaRPr lang="en-US" sz="18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372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4" y="53784"/>
            <a:ext cx="8908472" cy="81913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Fattibilità e Tempistiche</a:t>
            </a:r>
            <a:br>
              <a:rPr lang="it-IT" sz="2400" dirty="0"/>
            </a:br>
            <a:r>
              <a:rPr lang="it-IT" sz="2000" b="0" dirty="0"/>
              <a:t>Valutazione d’impatto UE: Massima Riduzione Tecnicamente Fattibile</a:t>
            </a:r>
            <a:endParaRPr lang="it-IT" sz="2400" b="0" i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BA857BE-3467-0468-E91A-5D483669B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09" y="938523"/>
            <a:ext cx="8097982" cy="391005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429AC14-E217-6803-2FD1-C278DA782A16}"/>
              </a:ext>
            </a:extLst>
          </p:cNvPr>
          <p:cNvSpPr txBox="1"/>
          <p:nvPr/>
        </p:nvSpPr>
        <p:spPr>
          <a:xfrm>
            <a:off x="5839691" y="3318164"/>
            <a:ext cx="1773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MTFR </a:t>
            </a:r>
            <a:r>
              <a:rPr lang="it-IT" dirty="0">
                <a:highlight>
                  <a:srgbClr val="FFFF00"/>
                </a:highlight>
              </a:rPr>
              <a:t>by 2030</a:t>
            </a:r>
          </a:p>
          <a:p>
            <a:pPr algn="ctr"/>
            <a:r>
              <a:rPr lang="it-IT" dirty="0"/>
              <a:t>NOX -68%</a:t>
            </a:r>
          </a:p>
          <a:p>
            <a:pPr algn="ctr"/>
            <a:r>
              <a:rPr lang="it-IT" dirty="0"/>
              <a:t>PM2.5 -68%</a:t>
            </a:r>
          </a:p>
          <a:p>
            <a:pPr algn="ctr"/>
            <a:r>
              <a:rPr lang="it-IT" dirty="0"/>
              <a:t>NH3 -38%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33739F-9C55-7B35-1756-1695258BE47D}"/>
              </a:ext>
            </a:extLst>
          </p:cNvPr>
          <p:cNvSpPr txBox="1"/>
          <p:nvPr/>
        </p:nvSpPr>
        <p:spPr>
          <a:xfrm>
            <a:off x="0" y="872874"/>
            <a:ext cx="91440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solidFill>
                  <a:schemeClr val="accent6">
                    <a:lumMod val="75000"/>
                  </a:schemeClr>
                </a:solidFill>
              </a:rPr>
              <a:t>Anche la Commissione europea afferma che la Massima Riduzione Tecnicamente Fattibile delle emissioni sarà inferiore all’80% al 2030 e anche al 2050. </a:t>
            </a:r>
          </a:p>
          <a:p>
            <a:pPr algn="ctr"/>
            <a:r>
              <a:rPr lang="it-IT" sz="2400" i="1" dirty="0">
                <a:solidFill>
                  <a:schemeClr val="accent6">
                    <a:lumMod val="75000"/>
                  </a:schemeClr>
                </a:solidFill>
              </a:rPr>
              <a:t>Come sarà possibile in Pianura Padana rispettare i limiti al 2030?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097E58A9-FE03-BA04-EEB4-61BC849711D7}"/>
              </a:ext>
            </a:extLst>
          </p:cNvPr>
          <p:cNvCxnSpPr/>
          <p:nvPr/>
        </p:nvCxnSpPr>
        <p:spPr>
          <a:xfrm>
            <a:off x="1008185" y="3726087"/>
            <a:ext cx="4400061" cy="0"/>
          </a:xfrm>
          <a:prstGeom prst="line">
            <a:avLst/>
          </a:prstGeom>
          <a:ln w="1079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7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47D1F7C-1B28-DD03-4604-42A1422BE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18" y="618260"/>
            <a:ext cx="5791201" cy="3255917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609BCD41-7C91-44AA-AD2E-C624F3E60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19944"/>
            <a:ext cx="9143999" cy="128501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3" panose="05040102010807070707" pitchFamily="18" charset="2"/>
              </a:rPr>
              <a:t>Il rispetto dei limiti di qualità dell'aria richiede standard di emissione specifici alla fonte (adottati a livello dell'UE), direttive nazionali sulla riduzione delle emissioni (impegni nazionali) e piani di qualità dell'aria (nazionali e regionali)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3A8FDB-CB2D-1B56-C97D-7D7CE3EB7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4565"/>
            <a:ext cx="7772400" cy="5350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Responsabilità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0C093166-871C-302B-9203-0C8954FC9CD9}"/>
              </a:ext>
            </a:extLst>
          </p:cNvPr>
          <p:cNvSpPr txBox="1">
            <a:spLocks/>
          </p:cNvSpPr>
          <p:nvPr/>
        </p:nvSpPr>
        <p:spPr>
          <a:xfrm rot="1709161">
            <a:off x="6142568" y="609253"/>
            <a:ext cx="2874822" cy="1260662"/>
          </a:xfrm>
          <a:prstGeom prst="rect">
            <a:avLst/>
          </a:prstGeom>
          <a:solidFill>
            <a:srgbClr val="FAFF6D">
              <a:alpha val="69804"/>
            </a:srgbClr>
          </a:solidFill>
          <a:ln>
            <a:solidFill>
              <a:srgbClr val="FEF773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Dallo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stakeholder meeting con la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Commissione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 per la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revisione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Direttiva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dell’Aria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Comunicazione della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Commissione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COM(2018) 330 final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F36B349D-4757-F022-D840-8658F5CCF847}"/>
              </a:ext>
            </a:extLst>
          </p:cNvPr>
          <p:cNvSpPr txBox="1">
            <a:spLocks/>
          </p:cNvSpPr>
          <p:nvPr/>
        </p:nvSpPr>
        <p:spPr>
          <a:xfrm>
            <a:off x="277093" y="1012096"/>
            <a:ext cx="2639292" cy="2327564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processo per il rispetto dei nuovi limiti di qualità dell'aria è complesso e coinvolge molti attori e diversi strumenti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16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8FCD0-0121-4629-B673-2FDD48E2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55224"/>
            <a:ext cx="7772400" cy="2937164"/>
          </a:xfrm>
        </p:spPr>
        <p:txBody>
          <a:bodyPr>
            <a:noAutofit/>
          </a:bodyPr>
          <a:lstStyle/>
          <a:p>
            <a:pPr algn="ctr"/>
            <a:r>
              <a:rPr lang="it-IT" sz="2400" i="1" dirty="0"/>
              <a:t>Grazie per l’attenzione</a:t>
            </a:r>
            <a:br>
              <a:rPr lang="it-IT" sz="2000" i="1" dirty="0"/>
            </a:br>
            <a:br>
              <a:rPr lang="it-IT" sz="2000" i="1" dirty="0"/>
            </a:br>
            <a:br>
              <a:rPr lang="it-IT" sz="2000" i="1" dirty="0"/>
            </a:br>
            <a:br>
              <a:rPr lang="it-IT" sz="2000" i="1" dirty="0"/>
            </a:br>
            <a:br>
              <a:rPr lang="it-IT" sz="1800" b="0" i="1" dirty="0"/>
            </a:br>
            <a:br>
              <a:rPr lang="it-IT" sz="2000" i="1" dirty="0"/>
            </a:br>
            <a:r>
              <a:rPr lang="it-IT" sz="1600" b="0" i="1" dirty="0">
                <a:hlinkClick r:id="rId2"/>
              </a:rPr>
              <a:t>gian_luca_gurrieri@regione.lombardia.it</a:t>
            </a:r>
            <a:br>
              <a:rPr lang="it-IT" sz="1600" b="0" i="1" dirty="0"/>
            </a:br>
            <a:r>
              <a:rPr lang="it-IT" sz="1600" b="0" i="1" dirty="0">
                <a:hlinkClick r:id="rId3"/>
              </a:rPr>
              <a:t>matteo_lazzarini@regione.lombardia.it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2716850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8984</TotalTime>
  <Words>1063</Words>
  <Application>Microsoft Office PowerPoint</Application>
  <PresentationFormat>Presentazione su schermo (16:9)</PresentationFormat>
  <Paragraphs>151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Helvetica</vt:lpstr>
      <vt:lpstr>Tema di Office</vt:lpstr>
      <vt:lpstr>  Proposta direttiva sulla Qualità dell’aria   Patto per lo Sviluppo   28 febbraio 2023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Punti chiave</vt:lpstr>
      <vt:lpstr>Fattibilità</vt:lpstr>
      <vt:lpstr>Fattibilità (PM2.5 nel 2020)</vt:lpstr>
      <vt:lpstr>Fattibilità (scenari PM2.5)</vt:lpstr>
      <vt:lpstr>Fattibilità Riduzione dell’80% delle emissioni di SOX, NOX, PM, NH3 and NMVOC</vt:lpstr>
      <vt:lpstr>Presentazione standard di PowerPoint</vt:lpstr>
      <vt:lpstr>Fattibilità Cosa significa una riduzione dell’80% delle emissioni di SOX, NOX, PM, NH3 e NMVOC?</vt:lpstr>
      <vt:lpstr>Fattibilità e Tempistiche Valutazione d’impatto UE: Massima Riduzione Tecnicamente Fattibile</vt:lpstr>
      <vt:lpstr>Responsabilità</vt:lpstr>
      <vt:lpstr>Grazie per l’attenzione      gian_luca_gurrieri@regione.lombardia.it matteo_lazzarini@regione.lombardia.it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FC</dc:creator>
  <cp:lastModifiedBy>Matteo Lazzarini</cp:lastModifiedBy>
  <cp:revision>275</cp:revision>
  <dcterms:created xsi:type="dcterms:W3CDTF">2017-12-04T13:54:02Z</dcterms:created>
  <dcterms:modified xsi:type="dcterms:W3CDTF">2023-02-27T15:38:19Z</dcterms:modified>
</cp:coreProperties>
</file>